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69" r:id="rId17"/>
    <p:sldId id="268" r:id="rId18"/>
    <p:sldId id="274" r:id="rId19"/>
    <p:sldId id="277" r:id="rId20"/>
    <p:sldId id="278" r:id="rId21"/>
    <p:sldId id="275" r:id="rId22"/>
    <p:sldId id="276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1" autoAdjust="0"/>
    <p:restoredTop sz="90929"/>
  </p:normalViewPr>
  <p:slideViewPr>
    <p:cSldViewPr>
      <p:cViewPr varScale="1">
        <p:scale>
          <a:sx n="70" d="100"/>
          <a:sy n="70" d="100"/>
        </p:scale>
        <p:origin x="-25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709F7C-81A3-4AE6-8ECA-A8E3FF6D2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08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9" name="Group 85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614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9" name="Rectangle 5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0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" name="Rectangle 7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2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01" name="Rectangle 57" descr="50%"/>
            <p:cNvSpPr>
              <a:spLocks noChangeArrowheads="1"/>
            </p:cNvSpPr>
            <p:nvPr/>
          </p:nvSpPr>
          <p:spPr bwMode="hidden">
            <a:xfrm>
              <a:off x="336" y="124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73" name="Group 29"/>
            <p:cNvGrpSpPr>
              <a:grpSpLocks/>
            </p:cNvGrpSpPr>
            <p:nvPr/>
          </p:nvGrpSpPr>
          <p:grpSpPr bwMode="auto">
            <a:xfrm>
              <a:off x="336" y="1200"/>
              <a:ext cx="5280" cy="0"/>
              <a:chOff x="144" y="1200"/>
              <a:chExt cx="5280" cy="0"/>
            </a:xfrm>
          </p:grpSpPr>
          <p:sp>
            <p:nvSpPr>
              <p:cNvPr id="6174" name="Line 30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Line 31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Line 37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Line 38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Line 39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4" name="Line 40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Line 41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Line 42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Line 43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Line 44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Line 45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Line 47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Line 48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Line 49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Line 50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Line 51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8" name="Group 84"/>
            <p:cNvGrpSpPr>
              <a:grpSpLocks/>
            </p:cNvGrpSpPr>
            <p:nvPr/>
          </p:nvGrpSpPr>
          <p:grpSpPr bwMode="auto">
            <a:xfrm>
              <a:off x="432" y="1728"/>
              <a:ext cx="192" cy="192"/>
              <a:chOff x="432" y="1728"/>
              <a:chExt cx="192" cy="192"/>
            </a:xfrm>
          </p:grpSpPr>
          <p:sp>
            <p:nvSpPr>
              <p:cNvPr id="6169" name="Rectangle 25"/>
              <p:cNvSpPr>
                <a:spLocks noChangeArrowheads="1"/>
              </p:cNvSpPr>
              <p:nvPr userDrawn="1"/>
            </p:nvSpPr>
            <p:spPr bwMode="auto">
              <a:xfrm>
                <a:off x="432" y="1728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Rectangle 26"/>
              <p:cNvSpPr>
                <a:spLocks noChangeArrowheads="1"/>
              </p:cNvSpPr>
              <p:nvPr userDrawn="1"/>
            </p:nvSpPr>
            <p:spPr bwMode="auto">
              <a:xfrm>
                <a:off x="528" y="1824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 userDrawn="1"/>
            </p:nvSpPr>
            <p:spPr bwMode="auto">
              <a:xfrm>
                <a:off x="528" y="172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 userDrawn="1"/>
            </p:nvSpPr>
            <p:spPr bwMode="auto">
              <a:xfrm>
                <a:off x="432" y="182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02" name="Group 58"/>
            <p:cNvGrpSpPr>
              <a:grpSpLocks/>
            </p:cNvGrpSpPr>
            <p:nvPr/>
          </p:nvGrpSpPr>
          <p:grpSpPr bwMode="auto">
            <a:xfrm>
              <a:off x="336" y="2400"/>
              <a:ext cx="5280" cy="0"/>
              <a:chOff x="144" y="1200"/>
              <a:chExt cx="5280" cy="0"/>
            </a:xfrm>
          </p:grpSpPr>
          <p:sp>
            <p:nvSpPr>
              <p:cNvPr id="6203" name="Line 59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Line 60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" name="Line 61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" name="Line 62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Line 66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3" name="Line 69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4" name="Line 70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" name="Line 71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6" name="Line 72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Line 73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8" name="Line 74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Line 75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0" name="Line 76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Line 77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2" name="Line 78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Line 79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Line 80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25" name="Rectangle 81" descr="50%"/>
            <p:cNvSpPr>
              <a:spLocks noChangeArrowheads="1"/>
            </p:cNvSpPr>
            <p:nvPr/>
          </p:nvSpPr>
          <p:spPr bwMode="hidden">
            <a:xfrm>
              <a:off x="336" y="220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97" name="Rectangle 5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98" name="Rectangle 5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99" name="Rectangle 55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200" name="Rectangle 5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4EAE6D-EC01-40B5-85CC-34EEB7140D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ABDFE-AAB8-42AA-9EC7-E10A31055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94FC3-EE41-4F18-BDB3-6ACB610CF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1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B82C7-500D-4DCC-86BC-943BCD5E9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0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9C316-A3AF-48F0-BE43-106A3D517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5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6F335-C718-4C98-B6E5-3ADE3DFC3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83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04B8F-6117-46FC-8C93-AA4C99304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8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E0DF7-2CC6-45AF-871D-5C9148F8D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50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BD328-715B-43F0-9FA5-52DDF273D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7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36BEF-CA2F-4638-8FAA-95541F98C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5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34BB3-4FC9-406E-A230-E0C756A6A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51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roup 60"/>
          <p:cNvGrpSpPr>
            <a:grpSpLocks/>
          </p:cNvGrpSpPr>
          <p:nvPr/>
        </p:nvGrpSpPr>
        <p:grpSpPr bwMode="auto">
          <a:xfrm>
            <a:off x="0" y="0"/>
            <a:ext cx="8686800" cy="6858000"/>
            <a:chOff x="0" y="0"/>
            <a:chExt cx="5472" cy="4320"/>
          </a:xfrm>
        </p:grpSpPr>
        <p:grpSp>
          <p:nvGrpSpPr>
            <p:cNvPr id="1081" name="Group 57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1032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23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25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1" name="Line 27"/>
            <p:cNvSpPr>
              <a:spLocks noChangeShapeType="1"/>
            </p:cNvSpPr>
            <p:nvPr/>
          </p:nvSpPr>
          <p:spPr bwMode="ltGray">
            <a:xfrm>
              <a:off x="144" y="240"/>
              <a:ext cx="53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2" name="Group 28"/>
            <p:cNvGrpSpPr>
              <a:grpSpLocks/>
            </p:cNvGrpSpPr>
            <p:nvPr/>
          </p:nvGrpSpPr>
          <p:grpSpPr bwMode="auto">
            <a:xfrm>
              <a:off x="144" y="624"/>
              <a:ext cx="192" cy="192"/>
              <a:chOff x="1200" y="2256"/>
              <a:chExt cx="480" cy="480"/>
            </a:xfrm>
          </p:grpSpPr>
          <p:sp>
            <p:nvSpPr>
              <p:cNvPr id="1053" name="Rectangle 29"/>
              <p:cNvSpPr>
                <a:spLocks noChangeArrowheads="1"/>
              </p:cNvSpPr>
              <p:nvPr/>
            </p:nvSpPr>
            <p:spPr bwMode="hidden">
              <a:xfrm>
                <a:off x="1200" y="225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hidden">
              <a:xfrm>
                <a:off x="1440" y="249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hidden">
              <a:xfrm>
                <a:off x="1440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hidden">
              <a:xfrm>
                <a:off x="1200" y="249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7" name="Group 33"/>
            <p:cNvGrpSpPr>
              <a:grpSpLocks/>
            </p:cNvGrpSpPr>
            <p:nvPr/>
          </p:nvGrpSpPr>
          <p:grpSpPr bwMode="auto">
            <a:xfrm>
              <a:off x="144" y="1200"/>
              <a:ext cx="5280" cy="0"/>
              <a:chOff x="144" y="1200"/>
              <a:chExt cx="5280" cy="0"/>
            </a:xfrm>
          </p:grpSpPr>
          <p:sp>
            <p:nvSpPr>
              <p:cNvPr id="1058" name="Line 34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Line 37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38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39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40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41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42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43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47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597EFF-7312-4CDA-A31E-F0199E55B5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wmf"/><Relationship Id="rId7" Type="http://schemas.openxmlformats.org/officeDocument/2006/relationships/image" Target="../media/image8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Walk-Throughs: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 Effective Strategy for Increasing  Student Achievement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400" b="1" dirty="0"/>
              <a:t>Based on the work of</a:t>
            </a:r>
          </a:p>
          <a:p>
            <a:r>
              <a:rPr lang="en-US" altLang="en-US" sz="2400" b="1" dirty="0"/>
              <a:t>Dr. Susan Villa, </a:t>
            </a:r>
          </a:p>
          <a:p>
            <a:r>
              <a:rPr lang="en-US" altLang="en-US" sz="2400" b="1" dirty="0"/>
              <a:t>Carolyn J. Downey and</a:t>
            </a:r>
          </a:p>
          <a:p>
            <a:r>
              <a:rPr lang="en-US" altLang="en-US" sz="2400" b="1" dirty="0"/>
              <a:t>Larry E. Frase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371725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468086"/>
            <a:ext cx="97594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971925" y="2881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529" y="468085"/>
            <a:ext cx="142373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71725" y="3251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Teacher Induction Program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effectLst/>
              <a:latin typeface="Arial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  <a:ea typeface="Calibri"/>
                <a:cs typeface="Times New Roman"/>
              </a:rPr>
              <a:t>San Luis Obispo County Office of Education</a:t>
            </a:r>
            <a:endParaRPr lang="en-US" sz="1600" dirty="0">
              <a:solidFill>
                <a:schemeClr val="accent6">
                  <a:lumMod val="50000"/>
                </a:schemeClr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Four:  Walk the Walls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Specify other objectives and teaching practices observed </a:t>
            </a:r>
          </a:p>
          <a:p>
            <a:pPr lvl="1"/>
            <a:r>
              <a:rPr lang="en-US" altLang="en-US"/>
              <a:t>Artifacts on walls, charts, student               work, centers, white/chalk board,              posters, etc.</a:t>
            </a:r>
          </a:p>
          <a:p>
            <a:pPr lvl="1"/>
            <a:endParaRPr lang="en-US" altLang="en-US"/>
          </a:p>
          <a:p>
            <a:r>
              <a:rPr lang="en-US" altLang="en-US"/>
              <a:t>Use the walls to inform instruction</a:t>
            </a:r>
          </a:p>
        </p:txBody>
      </p:sp>
      <p:pic>
        <p:nvPicPr>
          <p:cNvPr id="43012" name="Picture 4" descr="C:\WINDOWS\Application Data\Microsoft\Media Catalog\Downloaded Clips\cl23\j008857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971800"/>
            <a:ext cx="1760538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Five:  Safety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Identify any safety and/or facility issues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44037" name="Picture 5" descr="C:\WINDOWS\Application Data\Microsoft\Media Catalog\Downloaded Clips\cl0\IN00399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1776413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5791200" y="2819400"/>
          <a:ext cx="1485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0" name="Clip" r:id="rId4" imgW="1821240" imgH="1866240" progId="MS_ClipArt_Gallery.5">
                  <p:embed/>
                </p:oleObj>
              </mc:Choice>
              <mc:Fallback>
                <p:oleObj name="Clip" r:id="rId4" imgW="1821240" imgH="186624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19400"/>
                        <a:ext cx="14859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3657600" y="4724400"/>
          <a:ext cx="13652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Clip" r:id="rId6" imgW="1680480" imgH="1782000" progId="MS_ClipArt_Gallery.5">
                  <p:embed/>
                </p:oleObj>
              </mc:Choice>
              <mc:Fallback>
                <p:oleObj name="Clip" r:id="rId6" imgW="1680480" imgH="178200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13652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048000" y="3352800"/>
          <a:ext cx="188436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Clip" r:id="rId8" imgW="1884240" imgH="1068840" progId="MS_ClipArt_Gallery.5">
                  <p:embed/>
                </p:oleObj>
              </mc:Choice>
              <mc:Fallback>
                <p:oleObj name="Clip" r:id="rId8" imgW="1884240" imgH="1068840" progId="MS_ClipArt_Gallery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52800"/>
                        <a:ext cx="1884363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0" name="Picture 8" descr="C:\WINDOWS\Application Data\Microsoft\Media Catalog\Downloaded Clips\cl0\IN00403_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9191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5943600" y="4800600"/>
          <a:ext cx="1525588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Clip" r:id="rId11" imgW="1830600" imgH="1666800" progId="MS_ClipArt_Gallery.5">
                  <p:embed/>
                </p:oleObj>
              </mc:Choice>
              <mc:Fallback>
                <p:oleObj name="Clip" r:id="rId11" imgW="1830600" imgH="1666800" progId="MS_ClipArt_Gallery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00600"/>
                        <a:ext cx="1525588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Keeping Track of Ideas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Develop a very simple way of recording ideas.</a:t>
            </a:r>
          </a:p>
          <a:p>
            <a:pPr lvl="1"/>
            <a:r>
              <a:rPr lang="en-US" altLang="en-US"/>
              <a:t>3 x 5 card</a:t>
            </a:r>
          </a:p>
          <a:p>
            <a:r>
              <a:rPr lang="en-US" altLang="en-US"/>
              <a:t>Do record enough of what happened when you are in the room to use when giving feedback.</a:t>
            </a:r>
          </a:p>
          <a:p>
            <a:r>
              <a:rPr lang="en-US" altLang="en-US"/>
              <a:t>The notes are for you ~ not formal.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Way ~ 3 x 5 Card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Name of BT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Date	Time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u="sng"/>
              <a:t>CURRICULUM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Content:</a:t>
            </a:r>
          </a:p>
          <a:p>
            <a:pPr lvl="1">
              <a:lnSpc>
                <a:spcPct val="90000"/>
              </a:lnSpc>
            </a:pPr>
            <a:endParaRPr lang="en-US" altLang="en-US" b="1"/>
          </a:p>
          <a:p>
            <a:pPr lvl="1">
              <a:lnSpc>
                <a:spcPct val="90000"/>
              </a:lnSpc>
            </a:pPr>
            <a:r>
              <a:rPr lang="en-US" altLang="en-US" b="1"/>
              <a:t>Context:</a:t>
            </a:r>
          </a:p>
          <a:p>
            <a:pPr lvl="1">
              <a:lnSpc>
                <a:spcPct val="90000"/>
              </a:lnSpc>
            </a:pPr>
            <a:endParaRPr lang="en-US" altLang="en-US" b="1"/>
          </a:p>
          <a:p>
            <a:pPr lvl="1">
              <a:lnSpc>
                <a:spcPct val="90000"/>
              </a:lnSpc>
            </a:pPr>
            <a:r>
              <a:rPr lang="en-US" altLang="en-US" b="1"/>
              <a:t>Cognitive level: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 lvl="1">
              <a:lnSpc>
                <a:spcPct val="90000"/>
              </a:lnSpc>
            </a:pPr>
            <a:r>
              <a:rPr lang="en-US" altLang="en-US" b="1"/>
              <a:t>District check: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Grade/subject</a:t>
            </a:r>
          </a:p>
          <a:p>
            <a:pPr>
              <a:buFont typeface="Wingdings" pitchFamily="2" charset="2"/>
              <a:buNone/>
            </a:pPr>
            <a:endParaRPr lang="en-US" altLang="en-US" sz="1600"/>
          </a:p>
          <a:p>
            <a:pPr>
              <a:buFont typeface="Wingdings" pitchFamily="2" charset="2"/>
              <a:buNone/>
            </a:pPr>
            <a:r>
              <a:rPr lang="en-US" altLang="en-US" u="sng"/>
              <a:t>INSTRUCTION</a:t>
            </a:r>
          </a:p>
          <a:p>
            <a:pPr lvl="1"/>
            <a:r>
              <a:rPr lang="en-US" altLang="en-US" b="1"/>
              <a:t>2 or 3 ideas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"/>
            <a:ext cx="3810000" cy="6096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Ima Newby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2-10-03	10:35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000" u="sng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CURRICULUM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Content: 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Reasons why people left their homelands to come to the US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Common experiences &amp; hardships immigrants had to overcome while traveling to and upon arrival in US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Context: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Text book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/>
              <a:t>Oral student response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Cognitive level: Knowledge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District check: 9th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INSTRUCTION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Prior knowledge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Wait time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Prediction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Primary source documents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Posters of Ellis Island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Pie Charts: Immigration patterns</a:t>
            </a:r>
          </a:p>
        </p:txBody>
      </p:sp>
      <p:sp>
        <p:nvSpPr>
          <p:cNvPr id="49158" name="Rectangle 1030"/>
          <p:cNvSpPr>
            <a:spLocks noChangeArrowheads="1"/>
          </p:cNvSpPr>
          <p:nvPr/>
        </p:nvSpPr>
        <p:spPr bwMode="auto">
          <a:xfrm>
            <a:off x="4953000" y="457200"/>
            <a:ext cx="2895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/>
              <a:t>9</a:t>
            </a:r>
            <a:r>
              <a:rPr lang="en-US" altLang="en-US" baseline="30000"/>
              <a:t>th</a:t>
            </a:r>
            <a:r>
              <a:rPr lang="en-US" altLang="en-US"/>
              <a:t> grade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/>
              <a:t>World Geography</a:t>
            </a:r>
          </a:p>
        </p:txBody>
      </p:sp>
      <p:sp>
        <p:nvSpPr>
          <p:cNvPr id="49160" name="Line 1032"/>
          <p:cNvSpPr>
            <a:spLocks noChangeShapeType="1"/>
          </p:cNvSpPr>
          <p:nvPr/>
        </p:nvSpPr>
        <p:spPr bwMode="auto">
          <a:xfrm>
            <a:off x="4495800" y="19050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457200"/>
            <a:ext cx="381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sz="2000" u="sng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sz="1000" u="sng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sz="600" u="sng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sz="600" u="sng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sz="600" u="sng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sz="800" u="sng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800" b="1"/>
              <a:t>CURRICULUM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b="1"/>
              <a:t>Content: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altLang="en-US" b="1"/>
              <a:t>Writing a 3 paragraph personal experience essay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altLang="en-US" b="1"/>
              <a:t>Pre-writing – organizing ideas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b="1"/>
              <a:t>Context: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</a:pPr>
            <a:r>
              <a:rPr lang="en-US" altLang="en-US" b="1"/>
              <a:t>Prewriting worksheets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altLang="en-US" sz="1200" b="1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b="1"/>
              <a:t>Cognitive level: Application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sz="1200" b="1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b="1"/>
              <a:t>District check: 3rd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648200" y="14478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2800" b="1"/>
              <a:t>INSTRUCTION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b="1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b="1"/>
              <a:t>Modeling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b="1"/>
              <a:t>Review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b="1"/>
              <a:t>Individual assistance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b="1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b="1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b="1"/>
              <a:t>Scoring guide ~ rubric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b="1"/>
              <a:t>Chart ~ Steps in the Writing Process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b="1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b="1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b="1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altLang="en-US" b="1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2-10-03          9:00			3</a:t>
            </a:r>
            <a:r>
              <a:rPr lang="en-US" altLang="en-US" baseline="30000"/>
              <a:t>rd</a:t>
            </a:r>
            <a:r>
              <a:rPr lang="en-US" altLang="en-US"/>
              <a:t> Grade  Writing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495800" y="19050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Walk-Through Practice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Watch the video.		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Follow the observation structure.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Use a 3 x 5 card to record your information.</a:t>
            </a:r>
          </a:p>
          <a:p>
            <a:endParaRPr lang="en-US" altLang="en-US"/>
          </a:p>
          <a:p>
            <a:r>
              <a:rPr lang="en-US" altLang="en-US"/>
              <a:t>Identify a topic for a reflective question.</a:t>
            </a:r>
          </a:p>
        </p:txBody>
      </p:sp>
      <p:graphicFrame>
        <p:nvGraphicFramePr>
          <p:cNvPr id="46084" name="Object 1028"/>
          <p:cNvGraphicFramePr>
            <a:graphicFrameLocks noChangeAspect="1"/>
          </p:cNvGraphicFramePr>
          <p:nvPr/>
        </p:nvGraphicFramePr>
        <p:xfrm>
          <a:off x="6400800" y="1981200"/>
          <a:ext cx="21717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4" name="Clip" r:id="rId3" imgW="2628360" imgH="1946160" progId="MS_ClipArt_Gallery.5">
                  <p:embed/>
                </p:oleObj>
              </mc:Choice>
              <mc:Fallback>
                <p:oleObj name="Clip" r:id="rId3" imgW="2628360" imgH="1946160" progId="MS_ClipArt_Gallery.5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81200"/>
                        <a:ext cx="217170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1143000"/>
          </a:xfrm>
        </p:spPr>
        <p:txBody>
          <a:bodyPr/>
          <a:lstStyle/>
          <a:p>
            <a:r>
              <a:rPr lang="en-US" altLang="en-US" sz="4000"/>
              <a:t>Feedback and the Reflective Question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What do we know about effective feedback?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/>
              <a:t>Discuss with a partner.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Share with the group.        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4724400" y="3352800"/>
          <a:ext cx="3155950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8" name="Clip" r:id="rId3" imgW="2774880" imgH="2401920" progId="MS_ClipArt_Gallery.5">
                  <p:embed/>
                </p:oleObj>
              </mc:Choice>
              <mc:Fallback>
                <p:oleObj name="Clip" r:id="rId3" imgW="2774880" imgH="240192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2800"/>
                        <a:ext cx="3155950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Mentoring Conversation:        A Protocol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Assess the Beginning Teacher’s Needs by: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Making connections and building trust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Identifying successes and challenges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/>
              <a:t>Establish a Focus for Work by: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Paraphrasing </a:t>
            </a:r>
            <a:r>
              <a:rPr lang="en-US" altLang="en-US" i="1"/>
              <a:t>(In other words …    So …)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Clarifying  </a:t>
            </a:r>
            <a:r>
              <a:rPr lang="en-US" altLang="en-US" i="1"/>
              <a:t>(Tell me a little more about…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i="1"/>
              <a:t>	It’d help me understand if you’d give me an example of …)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Stay Away From 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Why did you do ….?</a:t>
            </a:r>
          </a:p>
          <a:p>
            <a:pPr>
              <a:lnSpc>
                <a:spcPct val="90000"/>
              </a:lnSpc>
            </a:pPr>
            <a:r>
              <a:rPr lang="en-US" altLang="en-US"/>
              <a:t>Have you considered doing …?</a:t>
            </a:r>
          </a:p>
          <a:p>
            <a:pPr>
              <a:lnSpc>
                <a:spcPct val="90000"/>
              </a:lnSpc>
            </a:pPr>
            <a:r>
              <a:rPr lang="en-US" altLang="en-US"/>
              <a:t>You might want to 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come you 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might you do it differently?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might you do differently next time?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did you decide?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Do you think it would have been different if you 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Ultimate Goal:  To Influence 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Reflective, self-directed, self-analyzing interdependent teachers who examine their own practices ~ even those who initially are at the dependent level.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/>
              <a:t>Teachers who are continually willing to improve their teaching.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/>
              <a:t>Teachers who are committed to working for ever higher student achievement.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Will these stems fit?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	</a:t>
            </a:r>
            <a:r>
              <a:rPr lang="en-US" altLang="en-US" dirty="0" smtClean="0"/>
              <a:t>Revise </a:t>
            </a:r>
            <a:r>
              <a:rPr lang="en-US" altLang="en-US" dirty="0"/>
              <a:t>as needed.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572000"/>
          </a:xfrm>
        </p:spPr>
        <p:txBody>
          <a:bodyPr/>
          <a:lstStyle/>
          <a:p>
            <a:r>
              <a:rPr lang="en-US" altLang="en-US" sz="2800" dirty="0"/>
              <a:t>Tell me how you did that …</a:t>
            </a:r>
          </a:p>
          <a:p>
            <a:r>
              <a:rPr lang="en-US" altLang="en-US" sz="2800" dirty="0"/>
              <a:t>What went on in your mind when …?</a:t>
            </a:r>
          </a:p>
          <a:p>
            <a:r>
              <a:rPr lang="en-US" altLang="en-US" sz="2800" dirty="0"/>
              <a:t>When have you done something like this before?</a:t>
            </a:r>
          </a:p>
          <a:p>
            <a:r>
              <a:rPr lang="en-US" altLang="en-US" sz="2800" dirty="0"/>
              <a:t>What would be your criteria for …?</a:t>
            </a:r>
          </a:p>
          <a:p>
            <a:r>
              <a:rPr lang="en-US" altLang="en-US" sz="2800" dirty="0"/>
              <a:t>What do you think the problem is?</a:t>
            </a:r>
          </a:p>
          <a:p>
            <a:r>
              <a:rPr lang="en-US" altLang="en-US" sz="2800" dirty="0"/>
              <a:t>How did you know …?</a:t>
            </a:r>
          </a:p>
          <a:p>
            <a:r>
              <a:rPr lang="en-US" altLang="en-US" sz="2800" dirty="0"/>
              <a:t>What might you do next?</a:t>
            </a:r>
          </a:p>
          <a:p>
            <a:r>
              <a:rPr lang="en-US" altLang="en-US" sz="2800" dirty="0"/>
              <a:t>What’s another way you might approach this?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the Teacher’s Movement Forward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153400" cy="4114800"/>
          </a:xfrm>
        </p:spPr>
        <p:txBody>
          <a:bodyPr/>
          <a:lstStyle/>
          <a:p>
            <a:r>
              <a:rPr lang="en-US" altLang="en-US"/>
              <a:t>Direct teaching			</a:t>
            </a:r>
          </a:p>
          <a:p>
            <a:r>
              <a:rPr lang="en-US" altLang="en-US"/>
              <a:t>Collaborative problem solving</a:t>
            </a:r>
          </a:p>
          <a:p>
            <a:r>
              <a:rPr lang="en-US" altLang="en-US"/>
              <a:t>Reflective questioning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Promote Accountability by:</a:t>
            </a:r>
          </a:p>
          <a:p>
            <a:pPr lvl="1"/>
            <a:r>
              <a:rPr lang="en-US" altLang="en-US"/>
              <a:t>Identifying specific next steps</a:t>
            </a:r>
          </a:p>
          <a:p>
            <a:pPr lvl="1"/>
            <a:r>
              <a:rPr lang="en-US" altLang="en-US"/>
              <a:t>Agreeing to follow up</a:t>
            </a:r>
          </a:p>
        </p:txBody>
      </p:sp>
      <p:pic>
        <p:nvPicPr>
          <p:cNvPr id="52228" name="Picture 4" descr="D:\Program Files\Microsoft Office\Clipart\standard\stddir2\bs01320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6670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09600" y="5486400"/>
            <a:ext cx="9144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latin typeface="Niagara Solid" pitchFamily="82" charset="0"/>
                <a:cs typeface="Times New Roman" pitchFamily="18" charset="0"/>
              </a:rPr>
              <a:t>Listening      Clarifying       Encouraging       Reflecting      Presenting       Problem       Negotiating      Directing      Standardizing     Reinforcing</a:t>
            </a:r>
          </a:p>
          <a:p>
            <a:r>
              <a:rPr lang="en-US" altLang="en-US" sz="1800" b="1">
                <a:latin typeface="Niagara Solid" pitchFamily="82" charset="0"/>
                <a:cs typeface="Times New Roman" pitchFamily="18" charset="0"/>
              </a:rPr>
              <a:t>                                                                                                                  Solving</a:t>
            </a:r>
            <a:r>
              <a:rPr lang="en-US" altLang="en-US" sz="1800">
                <a:cs typeface="Times New Roman" pitchFamily="18" charset="0"/>
              </a:rPr>
              <a:t> </a:t>
            </a:r>
            <a:r>
              <a:rPr lang="en-US" altLang="en-US" sz="2000" b="1">
                <a:latin typeface="Niagara Solid" pitchFamily="82" charset="0"/>
                <a:cs typeface="Times New Roman" pitchFamily="18" charset="0"/>
              </a:rPr>
              <a:t>		</a:t>
            </a:r>
          </a:p>
        </p:txBody>
      </p:sp>
      <p:pic>
        <p:nvPicPr>
          <p:cNvPr id="53252" name="Picture 4" descr="D:\Program Files\Microsoft Office\Clipart\standard\stddir4\pe02017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6769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chemeClr val="tx2"/>
                </a:solidFill>
              </a:rPr>
              <a:t>Mentoring Strategies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Coaching Practice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Prepare a conversation that is reflective in nature for this teacher in the video.  Use the topic you identified earlier.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/>
              <a:t>Pair off in teams of two and orally rehearse the reflective conversation with one another.  One person be the advisor and the other the teacher in the video.  Change roles.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Reflection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are your thoughts about the experience you have just had with the walk-through observations and the reflective conversations?</a:t>
            </a:r>
          </a:p>
        </p:txBody>
      </p:sp>
      <p:pic>
        <p:nvPicPr>
          <p:cNvPr id="57348" name="Picture 4" descr="C:\WINDOWS\Application Data\Microsoft\Media Catalog\Downloaded Clips\cl7\BD19567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19097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Purpose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provide advisors with strategies for using a structured walk-through approach and reflective feedback as a vehicle for maximizing student achievement.</a:t>
            </a:r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31748" name="Picture 4" descr="C:\WINDOWS\Application Data\Microsoft\Media Catalog\Downloaded Clips\cl5c\j023163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489200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Steps in Observation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848600" cy="4114800"/>
          </a:xfrm>
        </p:spPr>
        <p:txBody>
          <a:bodyPr/>
          <a:lstStyle/>
          <a:p>
            <a:pPr marL="609600" indent="-609600"/>
            <a:r>
              <a:rPr lang="en-US" altLang="en-US" sz="2800"/>
              <a:t>INSTRUCTION:  Engagement of Students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n-US" sz="1200"/>
          </a:p>
          <a:p>
            <a:pPr marL="609600" indent="-609600"/>
            <a:r>
              <a:rPr lang="en-US" altLang="en-US" sz="2800"/>
              <a:t>CURRICULUM:  Determine curricular objectives and alignment to district curriculum and identify possible growth area(s)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n-US" sz="1200"/>
          </a:p>
          <a:p>
            <a:pPr marL="609600" indent="-609600"/>
            <a:r>
              <a:rPr lang="en-US" altLang="en-US" sz="2800"/>
              <a:t>INSTRUCTION:  Note instructional practices used and identify possible growth area(s)</a:t>
            </a:r>
          </a:p>
          <a:p>
            <a:pPr marL="990600" lvl="1" indent="-533400"/>
            <a:endParaRPr lang="en-US" altLang="en-US" sz="2400"/>
          </a:p>
          <a:p>
            <a:pPr marL="609600" indent="-609600">
              <a:buFont typeface="Wingdings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Steps in Observation, continued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WALK THE WALLS:  for more curricular objectives and instructional practices (if time)</a:t>
            </a:r>
          </a:p>
          <a:p>
            <a:r>
              <a:rPr lang="en-US" altLang="en-US"/>
              <a:t>SAFETY &amp; FACILITIES:  Happens naturally</a:t>
            </a:r>
          </a:p>
        </p:txBody>
      </p:sp>
      <p:pic>
        <p:nvPicPr>
          <p:cNvPr id="34820" name="Picture 4" descr="C:\WINDOWS\Application Data\Microsoft\Media Catalog\Downloaded Clips\cl7\bd19743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1935163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Observation Structure:  5 Step Process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2057400"/>
            <a:ext cx="75438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ENGAGEMENT (Student time on task)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		CURRICULUM (content standards)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			TEACHING STRATEGIES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				WALK THE WALLS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					SAFETY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219200" y="2514600"/>
            <a:ext cx="381000" cy="838200"/>
          </a:xfrm>
          <a:prstGeom prst="curvedRigh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2133600" y="3429000"/>
            <a:ext cx="381000" cy="838200"/>
          </a:xfrm>
          <a:prstGeom prst="curvedRigh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3124200" y="4419600"/>
            <a:ext cx="381000" cy="838200"/>
          </a:xfrm>
          <a:prstGeom prst="curvedRigh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4114800" y="5334000"/>
            <a:ext cx="381000" cy="838200"/>
          </a:xfrm>
          <a:prstGeom prst="curvedRigh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One:  Student Engagement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Determine student engagement the </a:t>
            </a:r>
            <a:r>
              <a:rPr lang="en-US" altLang="en-US" i="1"/>
              <a:t>moment </a:t>
            </a:r>
            <a:r>
              <a:rPr lang="en-US" altLang="en-US"/>
              <a:t>you walk into the room.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/>
              <a:t>Boston Scan:  scan the room. 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Where are the students eyes?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 the teacher, on work, on each other?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/>
              <a:t>Ballpark it ~ what percentage of students are engaged?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477000" y="3124200"/>
          <a:ext cx="121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Clip" r:id="rId3" imgW="2083680" imgH="1429200" progId="MS_ClipArt_Gallery.5">
                  <p:embed/>
                </p:oleObj>
              </mc:Choice>
              <mc:Fallback>
                <p:oleObj name="Clip" r:id="rId3" imgW="2083680" imgH="14292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124200"/>
                        <a:ext cx="1219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Two:  Curriculum Focus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Determine the curriculum objectives being taught</a:t>
            </a:r>
          </a:p>
          <a:p>
            <a:pPr lvl="1"/>
            <a:r>
              <a:rPr lang="en-US" altLang="en-US"/>
              <a:t>Content ~ what students are learning</a:t>
            </a:r>
          </a:p>
          <a:p>
            <a:pPr lvl="1"/>
            <a:r>
              <a:rPr lang="en-US" altLang="en-US"/>
              <a:t>Context ~ how are students learning</a:t>
            </a:r>
          </a:p>
          <a:p>
            <a:pPr lvl="1"/>
            <a:r>
              <a:rPr lang="en-US" altLang="en-US"/>
              <a:t>Cognitive Level ~ i.e., Bloom’s taxonomy</a:t>
            </a:r>
          </a:p>
          <a:p>
            <a:r>
              <a:rPr lang="en-US" altLang="en-US"/>
              <a:t>Compare curriculum objectives listed or stated with observed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Step Three:  Instructional Strategies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Determine generic teaching practices taking place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Feedback, examples, student error, wait time, checking for understanding, prior knowledge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/>
              <a:t>Identify strategies being used with a specific district and/or school focus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Process guided reading, writer’s workshop, reciprocal teaching, question-answer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theme/theme1.xml><?xml version="1.0" encoding="utf-8"?>
<a:theme xmlns:a="http://schemas.openxmlformats.org/drawingml/2006/main" name="Checkers">
  <a:themeElements>
    <a:clrScheme name="Checkers 1">
      <a:dk1>
        <a:srgbClr val="000000"/>
      </a:dk1>
      <a:lt1>
        <a:srgbClr val="83C1C0"/>
      </a:lt1>
      <a:dk2>
        <a:srgbClr val="FFFFFF"/>
      </a:dk2>
      <a:lt2>
        <a:srgbClr val="009999"/>
      </a:lt2>
      <a:accent1>
        <a:srgbClr val="C0C0C0"/>
      </a:accent1>
      <a:accent2>
        <a:srgbClr val="00EEE8"/>
      </a:accent2>
      <a:accent3>
        <a:srgbClr val="C1DDDC"/>
      </a:accent3>
      <a:accent4>
        <a:srgbClr val="000000"/>
      </a:accent4>
      <a:accent5>
        <a:srgbClr val="DCDCDC"/>
      </a:accent5>
      <a:accent6>
        <a:srgbClr val="00D8D2"/>
      </a:accent6>
      <a:hlink>
        <a:srgbClr val="FFFFFF"/>
      </a:hlink>
      <a:folHlink>
        <a:srgbClr val="CFD1E7"/>
      </a:folHlink>
    </a:clrScheme>
    <a:fontScheme name="Checke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heckers 1">
        <a:dk1>
          <a:srgbClr val="000000"/>
        </a:dk1>
        <a:lt1>
          <a:srgbClr val="83C1C0"/>
        </a:lt1>
        <a:dk2>
          <a:srgbClr val="FFFFFF"/>
        </a:dk2>
        <a:lt2>
          <a:srgbClr val="009999"/>
        </a:lt2>
        <a:accent1>
          <a:srgbClr val="C0C0C0"/>
        </a:accent1>
        <a:accent2>
          <a:srgbClr val="00EEE8"/>
        </a:accent2>
        <a:accent3>
          <a:srgbClr val="C1DDDC"/>
        </a:accent3>
        <a:accent4>
          <a:srgbClr val="000000"/>
        </a:accent4>
        <a:accent5>
          <a:srgbClr val="DCDCDC"/>
        </a:accent5>
        <a:accent6>
          <a:srgbClr val="00D8D2"/>
        </a:accent6>
        <a:hlink>
          <a:srgbClr val="FF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2">
        <a:dk1>
          <a:srgbClr val="000000"/>
        </a:dk1>
        <a:lt1>
          <a:srgbClr val="FFFFFF"/>
        </a:lt1>
        <a:dk2>
          <a:srgbClr val="5F5F5F"/>
        </a:dk2>
        <a:lt2>
          <a:srgbClr val="47979D"/>
        </a:lt2>
        <a:accent1>
          <a:srgbClr val="DDDDDD"/>
        </a:accent1>
        <a:accent2>
          <a:srgbClr val="9DCDC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EBABA"/>
        </a:accent6>
        <a:hlink>
          <a:srgbClr val="AFCDE3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ckers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Office\Office\Templates\Presentation Designs\Checkers.pot</Template>
  <TotalTime>407</TotalTime>
  <Words>787</Words>
  <Application>Microsoft Office PowerPoint</Application>
  <PresentationFormat>On-screen Show (4:3)</PresentationFormat>
  <Paragraphs>191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Wingdings</vt:lpstr>
      <vt:lpstr>Niagara Solid</vt:lpstr>
      <vt:lpstr>Checkers</vt:lpstr>
      <vt:lpstr>Microsoft Clip Gallery</vt:lpstr>
      <vt:lpstr>Walk-Throughs:  An Effective Strategy for Increasing  Student Achievement</vt:lpstr>
      <vt:lpstr>Ultimate Goal:  To Influence …</vt:lpstr>
      <vt:lpstr>Purpose</vt:lpstr>
      <vt:lpstr>Steps in Observation</vt:lpstr>
      <vt:lpstr>Steps in Observation, continued</vt:lpstr>
      <vt:lpstr>Observation Structure:  5 Step Process</vt:lpstr>
      <vt:lpstr>Step One:  Student Engagement</vt:lpstr>
      <vt:lpstr>Step Two:  Curriculum Focus</vt:lpstr>
      <vt:lpstr>Step Three:  Instructional Strategies</vt:lpstr>
      <vt:lpstr>Step Four:  Walk the Walls</vt:lpstr>
      <vt:lpstr>Step Five:  Safety</vt:lpstr>
      <vt:lpstr>Keeping Track of Ideas</vt:lpstr>
      <vt:lpstr>One Way ~ 3 x 5 Card</vt:lpstr>
      <vt:lpstr>PowerPoint Presentation</vt:lpstr>
      <vt:lpstr>PowerPoint Presentation</vt:lpstr>
      <vt:lpstr>Walk-Through Practice</vt:lpstr>
      <vt:lpstr>Feedback and the Reflective Question</vt:lpstr>
      <vt:lpstr>A Mentoring Conversation:        A Protocol</vt:lpstr>
      <vt:lpstr>Stay Away From …</vt:lpstr>
      <vt:lpstr>Will these stems fit?    Revise as needed.</vt:lpstr>
      <vt:lpstr>Support the Teacher’s Movement Forward</vt:lpstr>
      <vt:lpstr>PowerPoint Presentation</vt:lpstr>
      <vt:lpstr>Coaching Practice</vt:lpstr>
      <vt:lpstr>Reflection</vt:lpstr>
    </vt:vector>
  </TitlesOfParts>
  <Company>SLO County Office Of 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Walk-Throughs:  An Effective Strategy for Increasing  Student Achievement</dc:title>
  <dc:creator>Joanne Rogoff</dc:creator>
  <cp:lastModifiedBy>Linda Borza, Admin Asst.</cp:lastModifiedBy>
  <cp:revision>38</cp:revision>
  <cp:lastPrinted>1601-01-01T00:00:00Z</cp:lastPrinted>
  <dcterms:created xsi:type="dcterms:W3CDTF">2003-01-27T17:54:08Z</dcterms:created>
  <dcterms:modified xsi:type="dcterms:W3CDTF">2015-05-28T18:39:37Z</dcterms:modified>
</cp:coreProperties>
</file>